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  <p:sldMasterId id="2147483701" r:id="rId3"/>
  </p:sldMasterIdLst>
  <p:notesMasterIdLst>
    <p:notesMasterId r:id="rId10"/>
  </p:notesMasterIdLst>
  <p:sldIdLst>
    <p:sldId id="256" r:id="rId4"/>
    <p:sldId id="384" r:id="rId5"/>
    <p:sldId id="380" r:id="rId6"/>
    <p:sldId id="385" r:id="rId7"/>
    <p:sldId id="386" r:id="rId8"/>
    <p:sldId id="42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7390C12-C079-4C74-B13B-1ACA54E4C191}">
          <p14:sldIdLst>
            <p14:sldId id="256"/>
            <p14:sldId id="384"/>
            <p14:sldId id="380"/>
            <p14:sldId id="385"/>
            <p14:sldId id="386"/>
            <p14:sldId id="4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5" autoAdjust="0"/>
    <p:restoredTop sz="95517" autoAdjust="0"/>
  </p:normalViewPr>
  <p:slideViewPr>
    <p:cSldViewPr>
      <p:cViewPr varScale="1">
        <p:scale>
          <a:sx n="106" d="100"/>
          <a:sy n="106" d="100"/>
        </p:scale>
        <p:origin x="192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8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TERADYNE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fade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 AHB User Manual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</a:t>
            </a:r>
          </a:p>
          <a:p>
            <a:pPr lvl="1"/>
            <a:r>
              <a:rPr lang="en-US" altLang="zh-TW" dirty="0"/>
              <a:t>To generate AHB Enum .bas files from AHB Register map</a:t>
            </a:r>
          </a:p>
          <a:p>
            <a:r>
              <a:rPr lang="en-US" altLang="zh-TW" dirty="0"/>
              <a:t>GUI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AHB</a:t>
            </a:r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TERADYNE CONFIDENTIAL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1AE621-B02F-4FC7-8598-FABCC9EC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" y="2740569"/>
            <a:ext cx="4448175" cy="203835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C98B8D8-09CA-408F-974F-262C3D240885}"/>
              </a:ext>
            </a:extLst>
          </p:cNvPr>
          <p:cNvCxnSpPr/>
          <p:nvPr/>
        </p:nvCxnSpPr>
        <p:spPr>
          <a:xfrm>
            <a:off x="762000" y="4572000"/>
            <a:ext cx="301055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A3BBCD4D-DC56-47F6-AC20-0B84D0D3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551" y="2776955"/>
            <a:ext cx="5297418" cy="379814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995FB43-CC62-461E-97BB-20BA173845BA}"/>
              </a:ext>
            </a:extLst>
          </p:cNvPr>
          <p:cNvSpPr txBox="1"/>
          <p:nvPr/>
        </p:nvSpPr>
        <p:spPr>
          <a:xfrm>
            <a:off x="5064822" y="2895600"/>
            <a:ext cx="2978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Select Source register map file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3472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AHB_register_map</a:t>
            </a:r>
            <a:r>
              <a:rPr lang="en-US" altLang="zh-TW" dirty="0"/>
              <a:t> Format</a:t>
            </a:r>
          </a:p>
          <a:p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 lvl="1">
              <a:tabLst>
                <a:tab pos="2598738" algn="l"/>
              </a:tabLst>
            </a:pPr>
            <a:r>
              <a:rPr lang="en-US" altLang="zh-TW" dirty="0" err="1"/>
              <a:t>reg</a:t>
            </a:r>
            <a:r>
              <a:rPr lang="en-US" altLang="zh-TW" dirty="0"/>
              <a:t> address	: Address of register.</a:t>
            </a:r>
          </a:p>
          <a:p>
            <a:pPr lvl="1">
              <a:tabLst>
                <a:tab pos="2598738" algn="l"/>
              </a:tabLst>
            </a:pPr>
            <a:r>
              <a:rPr lang="en-US" altLang="zh-TW" dirty="0" err="1"/>
              <a:t>reg</a:t>
            </a:r>
            <a:r>
              <a:rPr lang="en-US" altLang="zh-TW" dirty="0"/>
              <a:t> name	: Register Name</a:t>
            </a:r>
          </a:p>
          <a:p>
            <a:pPr lvl="1">
              <a:tabLst>
                <a:tab pos="2598738" algn="l"/>
              </a:tabLst>
            </a:pPr>
            <a:r>
              <a:rPr lang="en-US" altLang="zh-TW" dirty="0"/>
              <a:t>field name	: Field Name</a:t>
            </a:r>
          </a:p>
          <a:p>
            <a:pPr lvl="1">
              <a:tabLst>
                <a:tab pos="2598738" algn="l"/>
              </a:tabLst>
            </a:pPr>
            <a:r>
              <a:rPr lang="en-US" altLang="zh-TW" dirty="0"/>
              <a:t>field width/field offset	: The max Bit width is field width + field offset</a:t>
            </a:r>
          </a:p>
          <a:p>
            <a:pPr lvl="1">
              <a:tabLst>
                <a:tab pos="2598738" algn="l"/>
              </a:tabLst>
            </a:pPr>
            <a:r>
              <a:rPr lang="en-US" altLang="zh-TW" dirty="0"/>
              <a:t>hw reset value	: It’s default value when hw reset.</a:t>
            </a:r>
          </a:p>
          <a:p>
            <a:r>
              <a:rPr lang="en-US" altLang="zh-TW" dirty="0"/>
              <a:t>Output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AHB</a:t>
            </a:r>
            <a:endParaRPr lang="zh-TW" alt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08" y="4916992"/>
            <a:ext cx="5867400" cy="148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752600"/>
            <a:ext cx="8640000" cy="54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98552" y="4899236"/>
            <a:ext cx="3810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26308" y="4810149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latin typeface="Calibri" pitchFamily="34" charset="0"/>
              </a:rPr>
              <a:t>register name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3342" y="5168524"/>
            <a:ext cx="4752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33342" y="5320924"/>
            <a:ext cx="4896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40" y="5131682"/>
            <a:ext cx="7777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latin typeface="Calibri" pitchFamily="34" charset="0"/>
              </a:rPr>
              <a:t>field name-1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14" y="5301838"/>
            <a:ext cx="7777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latin typeface="Calibri" pitchFamily="34" charset="0"/>
              </a:rPr>
              <a:t>field name-2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26230" y="5313596"/>
            <a:ext cx="25891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>
                <a:latin typeface="Calibri" pitchFamily="34" charset="0"/>
              </a:rPr>
              <a:t>11111110 (Bin) =&gt; 00000001 (Bin) =&gt; 0000001(Hex)</a:t>
            </a:r>
            <a:endParaRPr lang="en-US" sz="900" dirty="0">
              <a:latin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05329" y="4968240"/>
            <a:ext cx="11480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 pitchFamily="34" charset="0"/>
              </a:rPr>
              <a:t>Bitwise complement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26230" y="5143500"/>
            <a:ext cx="25587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>
                <a:latin typeface="Calibri" pitchFamily="34" charset="0"/>
              </a:rPr>
              <a:t>00000001 (Bin) =&gt; 11111110 (Bin) =&gt; FFFFFFE(Hex)</a:t>
            </a:r>
            <a:endParaRPr lang="en-US" sz="900" dirty="0">
              <a:latin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7000" y="55245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itchFamily="34" charset="0"/>
              </a:rPr>
              <a:t>The purpose of Bitwise complement is to protect unwritten address</a:t>
            </a:r>
          </a:p>
        </p:txBody>
      </p:sp>
    </p:spTree>
    <p:extLst>
      <p:ext uri="{BB962C8B-B14F-4D97-AF65-F5344CB8AC3E}">
        <p14:creationId xmlns:p14="http://schemas.microsoft.com/office/powerpoint/2010/main" val="14058245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Others</a:t>
            </a:r>
          </a:p>
          <a:p>
            <a:pPr lvl="1"/>
            <a:r>
              <a:rPr lang="en-US" altLang="zh-TW" dirty="0"/>
              <a:t>If the count of Enum is more than 1000, then separate to individual Bas File.</a:t>
            </a:r>
          </a:p>
          <a:p>
            <a:pPr lvl="1"/>
            <a:r>
              <a:rPr lang="en-US" altLang="zh-TW" dirty="0"/>
              <a:t>The default max Bit Width is 8 ,and user can change it anytime.</a:t>
            </a:r>
          </a:p>
          <a:p>
            <a:pPr lvl="1"/>
            <a:r>
              <a:rPr lang="en-US" altLang="zh-TW" dirty="0"/>
              <a:t>Field Name optional :</a:t>
            </a:r>
          </a:p>
          <a:p>
            <a:pPr marL="228600" lvl="1" indent="0">
              <a:buNone/>
            </a:pPr>
            <a:r>
              <a:rPr lang="en-US" altLang="zh-TW" b="1" dirty="0"/>
              <a:t>Field name only</a:t>
            </a:r>
          </a:p>
          <a:p>
            <a:pPr lvl="2">
              <a:buNone/>
            </a:pPr>
            <a:r>
              <a:rPr lang="en-US" altLang="zh-TW" dirty="0"/>
              <a:t>	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228600" lvl="1" indent="0">
              <a:buNone/>
            </a:pPr>
            <a:r>
              <a:rPr lang="en-US" altLang="zh-TW" b="1" dirty="0"/>
              <a:t>Reg name + Field name</a:t>
            </a: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 AHB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071CAC-156F-42FF-B1A7-C30ED93A8486}"/>
              </a:ext>
            </a:extLst>
          </p:cNvPr>
          <p:cNvSpPr txBox="1"/>
          <p:nvPr/>
        </p:nvSpPr>
        <p:spPr>
          <a:xfrm>
            <a:off x="381000" y="2971800"/>
            <a:ext cx="838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Public Enum </a:t>
            </a:r>
            <a:r>
              <a:rPr lang="zh-TW" altLang="en-US" sz="1200" dirty="0">
                <a:solidFill>
                  <a:srgbClr val="FF0000"/>
                </a:solidFill>
              </a:rPr>
              <a:t>HOST_INTERFACE_System_Control_Registers_IDCODE_MAN_ID_0</a:t>
            </a:r>
          </a:p>
          <a:p>
            <a:r>
              <a:rPr lang="zh-TW" altLang="en-US" sz="1200" dirty="0"/>
              <a:t>    Addr = &amp;H1400&amp;</a:t>
            </a:r>
          </a:p>
          <a:p>
            <a:r>
              <a:rPr lang="zh-TW" altLang="en-US" sz="1200" dirty="0"/>
              <a:t>    </a:t>
            </a:r>
            <a:r>
              <a:rPr lang="zh-TW" altLang="en-US" sz="1200" dirty="0">
                <a:solidFill>
                  <a:srgbClr val="00B050"/>
                </a:solidFill>
              </a:rPr>
              <a:t>IDCODE_MARKER </a:t>
            </a:r>
            <a:r>
              <a:rPr lang="zh-TW" altLang="en-US" sz="1200" dirty="0"/>
              <a:t>= &amp;HFE</a:t>
            </a:r>
          </a:p>
          <a:p>
            <a:r>
              <a:rPr lang="zh-TW" altLang="en-US" sz="1200" dirty="0"/>
              <a:t>    </a:t>
            </a:r>
            <a:r>
              <a:rPr lang="zh-TW" altLang="en-US" sz="1200" dirty="0">
                <a:solidFill>
                  <a:srgbClr val="00B050"/>
                </a:solidFill>
              </a:rPr>
              <a:t>IDCODE_MAN_ID_0 </a:t>
            </a:r>
            <a:r>
              <a:rPr lang="zh-TW" altLang="en-US" sz="1200" dirty="0"/>
              <a:t>= &amp;H01</a:t>
            </a:r>
          </a:p>
          <a:p>
            <a:r>
              <a:rPr lang="zh-TW" altLang="en-US" sz="1200" dirty="0"/>
              <a:t>    Default = &amp;H91</a:t>
            </a:r>
          </a:p>
          <a:p>
            <a:r>
              <a:rPr lang="zh-TW" altLang="en-US" sz="1200" dirty="0"/>
              <a:t>End Enum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2E1AD1-1BEC-4435-80A6-AF56058F2CA2}"/>
              </a:ext>
            </a:extLst>
          </p:cNvPr>
          <p:cNvSpPr txBox="1"/>
          <p:nvPr/>
        </p:nvSpPr>
        <p:spPr>
          <a:xfrm>
            <a:off x="381000" y="4563134"/>
            <a:ext cx="85472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Public Enum HOST_INTERFACE_System_Control_Registers_IDCODE_MAN_ID_0</a:t>
            </a:r>
          </a:p>
          <a:p>
            <a:r>
              <a:rPr lang="zh-TW" altLang="en-US" sz="1200" dirty="0"/>
              <a:t>    Addr = &amp;H1400&amp;</a:t>
            </a:r>
          </a:p>
          <a:p>
            <a:r>
              <a:rPr lang="zh-TW" altLang="en-US" sz="1200" dirty="0"/>
              <a:t>    </a:t>
            </a:r>
            <a:r>
              <a:rPr lang="zh-TW" altLang="en-US" sz="1200" dirty="0">
                <a:solidFill>
                  <a:srgbClr val="FF0000"/>
                </a:solidFill>
              </a:rPr>
              <a:t>HOST_INTERFACE_System_Control_Registers_IDCODE_MAN_ID_0</a:t>
            </a:r>
            <a:r>
              <a:rPr lang="zh-TW" altLang="en-US" sz="1200" dirty="0"/>
              <a:t>_</a:t>
            </a:r>
            <a:r>
              <a:rPr lang="zh-TW" altLang="en-US" sz="1200" dirty="0">
                <a:solidFill>
                  <a:srgbClr val="00B050"/>
                </a:solidFill>
              </a:rPr>
              <a:t>IDCODE_MARKER</a:t>
            </a:r>
            <a:r>
              <a:rPr lang="zh-TW" altLang="en-US" sz="1200" dirty="0"/>
              <a:t> = &amp;HFE</a:t>
            </a:r>
          </a:p>
          <a:p>
            <a:r>
              <a:rPr lang="zh-TW" altLang="en-US" sz="1200" dirty="0"/>
              <a:t>    </a:t>
            </a:r>
            <a:r>
              <a:rPr lang="zh-TW" altLang="en-US" sz="1200" dirty="0">
                <a:solidFill>
                  <a:srgbClr val="FF0000"/>
                </a:solidFill>
              </a:rPr>
              <a:t>HOST_INTERFACE_System_Control_Registers_IDCODE_MAN_ID_0</a:t>
            </a:r>
            <a:r>
              <a:rPr lang="zh-TW" altLang="en-US" sz="1200" dirty="0"/>
              <a:t>_</a:t>
            </a:r>
            <a:r>
              <a:rPr lang="zh-TW" altLang="en-US" sz="1200" dirty="0">
                <a:solidFill>
                  <a:srgbClr val="00B050"/>
                </a:solidFill>
              </a:rPr>
              <a:t>IDCODE_MAN_ID_0</a:t>
            </a:r>
            <a:r>
              <a:rPr lang="zh-TW" altLang="en-US" sz="1200" dirty="0"/>
              <a:t> = &amp;H01</a:t>
            </a:r>
          </a:p>
          <a:p>
            <a:r>
              <a:rPr lang="zh-TW" altLang="en-US" sz="1200" dirty="0"/>
              <a:t>    Default = &amp;H91</a:t>
            </a:r>
          </a:p>
          <a:p>
            <a:r>
              <a:rPr lang="zh-TW" altLang="en-US" sz="1200" dirty="0"/>
              <a:t>End Enum</a:t>
            </a:r>
          </a:p>
        </p:txBody>
      </p:sp>
    </p:spTree>
    <p:extLst>
      <p:ext uri="{BB962C8B-B14F-4D97-AF65-F5344CB8AC3E}">
        <p14:creationId xmlns:p14="http://schemas.microsoft.com/office/powerpoint/2010/main" val="30999520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8F90E-ADBA-4A30-9FBA-7D0A1A48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7717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change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3352" y="4397611"/>
            <a:ext cx="59584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AHB_WRITE </a:t>
            </a:r>
            <a:r>
              <a:rPr lang="en-US" sz="1200" dirty="0">
                <a:solidFill>
                  <a:srgbClr val="FF0000"/>
                </a:solidFill>
              </a:rPr>
              <a:t>"WLED_IDAC_MAIN_CFG_3.CFG_IDAC_BIT6_BIN_TRIM“</a:t>
            </a:r>
            <a:r>
              <a:rPr lang="en-US" sz="1200" dirty="0"/>
              <a:t>, </a:t>
            </a:r>
            <a:r>
              <a:rPr lang="en-US" sz="1200" dirty="0" err="1"/>
              <a:t>g_RegVal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595087" y="2246261"/>
            <a:ext cx="81589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AHB_WRITE </a:t>
            </a:r>
            <a:r>
              <a:rPr lang="en-US" sz="1200" dirty="0">
                <a:solidFill>
                  <a:srgbClr val="FF0000"/>
                </a:solidFill>
              </a:rPr>
              <a:t>WLED_DIG_TEST_CFG_3.Addr</a:t>
            </a:r>
            <a:r>
              <a:rPr lang="en-US" sz="1200" dirty="0"/>
              <a:t>, g_RegVal,</a:t>
            </a:r>
            <a:r>
              <a:rPr lang="en-US" sz="1200" dirty="0">
                <a:solidFill>
                  <a:srgbClr val="FF0000"/>
                </a:solidFill>
              </a:rPr>
              <a:t>WLED_IDAC_MAIN_CFG_3_CFG_IDAC_BIT6_BIN_TRIM</a:t>
            </a:r>
          </a:p>
        </p:txBody>
      </p:sp>
      <p:sp>
        <p:nvSpPr>
          <p:cNvPr id="8" name="Right Brace 7"/>
          <p:cNvSpPr/>
          <p:nvPr/>
        </p:nvSpPr>
        <p:spPr>
          <a:xfrm rot="16200000">
            <a:off x="4331194" y="767543"/>
            <a:ext cx="124328" cy="283310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66236" y="17526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Enum</a:t>
            </a:r>
            <a:r>
              <a:rPr lang="en-US" dirty="0">
                <a:solidFill>
                  <a:srgbClr val="FF0000"/>
                </a:solidFill>
              </a:rPr>
              <a:t>(Long)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2716" y="394843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(String)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4264769" y="2776682"/>
            <a:ext cx="257175" cy="466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00351" y="5285898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two type(Enum or String) is acceptable for original function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56" y="5747993"/>
            <a:ext cx="6660292" cy="97315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55953F-1E68-49DB-96D1-85E23A94296C}"/>
              </a:ext>
            </a:extLst>
          </p:cNvPr>
          <p:cNvSpPr txBox="1"/>
          <p:nvPr/>
        </p:nvSpPr>
        <p:spPr>
          <a:xfrm>
            <a:off x="2191439" y="1112136"/>
            <a:ext cx="448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Below is Enum method for AHB write/read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247BCD-D9D1-4EFD-9EDA-E522CB786DA1}"/>
              </a:ext>
            </a:extLst>
          </p:cNvPr>
          <p:cNvSpPr/>
          <p:nvPr/>
        </p:nvSpPr>
        <p:spPr>
          <a:xfrm>
            <a:off x="411844" y="1676400"/>
            <a:ext cx="8503556" cy="103387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63D02F0-BB38-4ABC-89C2-F58B41588195}"/>
              </a:ext>
            </a:extLst>
          </p:cNvPr>
          <p:cNvSpPr txBox="1"/>
          <p:nvPr/>
        </p:nvSpPr>
        <p:spPr>
          <a:xfrm>
            <a:off x="958101" y="3206056"/>
            <a:ext cx="693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highlight>
                  <a:srgbClr val="FFFF00"/>
                </a:highlight>
              </a:rPr>
              <a:t>In order to release more memory for other modules, remove AHB Enum and use “String” type of Address/Filed name</a:t>
            </a:r>
            <a:endParaRPr lang="zh-TW" altLang="en-US" dirty="0">
              <a:highlight>
                <a:srgbClr val="FFFF00"/>
              </a:highlight>
            </a:endParaRPr>
          </a:p>
        </p:txBody>
      </p: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BCD875AB-4842-4D60-B362-11B122C97DA4}"/>
              </a:ext>
            </a:extLst>
          </p:cNvPr>
          <p:cNvCxnSpPr>
            <a:cxnSpLocks/>
          </p:cNvCxnSpPr>
          <p:nvPr/>
        </p:nvCxnSpPr>
        <p:spPr>
          <a:xfrm flipH="1" flipV="1">
            <a:off x="4352983" y="4645402"/>
            <a:ext cx="371417" cy="1551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3">
            <a:extLst>
              <a:ext uri="{FF2B5EF4-FFF2-40B4-BE49-F238E27FC236}">
                <a16:creationId xmlns:a16="http://schemas.microsoft.com/office/drawing/2014/main" id="{773DC0D5-37E0-46B4-81D9-6B81D40D3C1C}"/>
              </a:ext>
            </a:extLst>
          </p:cNvPr>
          <p:cNvSpPr txBox="1"/>
          <p:nvPr/>
        </p:nvSpPr>
        <p:spPr>
          <a:xfrm>
            <a:off x="4724400" y="4723637"/>
            <a:ext cx="3307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Use “.” to separate Reg name and Filed name</a:t>
            </a:r>
          </a:p>
        </p:txBody>
      </p:sp>
      <p:sp>
        <p:nvSpPr>
          <p:cNvPr id="21" name="Right Brace 7">
            <a:extLst>
              <a:ext uri="{FF2B5EF4-FFF2-40B4-BE49-F238E27FC236}">
                <a16:creationId xmlns:a16="http://schemas.microsoft.com/office/drawing/2014/main" id="{D530A384-65F0-442A-BD40-F59597324271}"/>
              </a:ext>
            </a:extLst>
          </p:cNvPr>
          <p:cNvSpPr/>
          <p:nvPr/>
        </p:nvSpPr>
        <p:spPr>
          <a:xfrm rot="16200000">
            <a:off x="4331194" y="2927376"/>
            <a:ext cx="124328" cy="283310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9897AA-B3CD-433D-9CAB-8C3F0AF28BAF}"/>
              </a:ext>
            </a:extLst>
          </p:cNvPr>
          <p:cNvSpPr/>
          <p:nvPr/>
        </p:nvSpPr>
        <p:spPr>
          <a:xfrm>
            <a:off x="411844" y="3975459"/>
            <a:ext cx="8503556" cy="1187367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0779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1_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25732</TotalTime>
  <Words>412</Words>
  <Application>Microsoft Office PowerPoint</Application>
  <PresentationFormat>如螢幕大小 (4:3)</PresentationFormat>
  <Paragraphs>57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.AppleSystemUIFont</vt:lpstr>
      <vt:lpstr>Arial</vt:lpstr>
      <vt:lpstr>Calibri</vt:lpstr>
      <vt:lpstr>Teradyne-ppt-template-wide_final</vt:lpstr>
      <vt:lpstr>Teradyne-ppt-template-standard_final-PG#</vt:lpstr>
      <vt:lpstr>1_Teradyne-ppt-template-standard_final-PG#</vt:lpstr>
      <vt:lpstr>Gen AHB User Manual</vt:lpstr>
      <vt:lpstr>Gen AHB</vt:lpstr>
      <vt:lpstr>Gen AHB</vt:lpstr>
      <vt:lpstr>Gen AHB</vt:lpstr>
      <vt:lpstr>Appendix</vt:lpstr>
      <vt:lpstr>Syntax change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Harvey Chen</cp:lastModifiedBy>
  <cp:revision>554</cp:revision>
  <dcterms:created xsi:type="dcterms:W3CDTF">2018-06-06T09:39:52Z</dcterms:created>
  <dcterms:modified xsi:type="dcterms:W3CDTF">2020-10-05T02:53:01Z</dcterms:modified>
</cp:coreProperties>
</file>